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5" r:id="rId2"/>
    <p:sldId id="286" r:id="rId3"/>
    <p:sldId id="257" r:id="rId4"/>
    <p:sldId id="287" r:id="rId5"/>
    <p:sldId id="266" r:id="rId6"/>
    <p:sldId id="265" r:id="rId7"/>
    <p:sldId id="294" r:id="rId8"/>
    <p:sldId id="267" r:id="rId9"/>
    <p:sldId id="259" r:id="rId10"/>
    <p:sldId id="291" r:id="rId11"/>
    <p:sldId id="269" r:id="rId12"/>
    <p:sldId id="288" r:id="rId13"/>
    <p:sldId id="292" r:id="rId14"/>
    <p:sldId id="293" r:id="rId15"/>
    <p:sldId id="261" r:id="rId16"/>
    <p:sldId id="272" r:id="rId17"/>
    <p:sldId id="290" r:id="rId18"/>
    <p:sldId id="289" r:id="rId19"/>
    <p:sldId id="268" r:id="rId20"/>
    <p:sldId id="277" r:id="rId21"/>
    <p:sldId id="276" r:id="rId22"/>
    <p:sldId id="296" r:id="rId23"/>
    <p:sldId id="274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E9"/>
    <a:srgbClr val="BF0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453" autoAdjust="0"/>
  </p:normalViewPr>
  <p:slideViewPr>
    <p:cSldViewPr>
      <p:cViewPr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935F3-2146-4DAE-8218-709897C90791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561E0-5F5C-42FB-AE14-64B67D1E6E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8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561E0-5F5C-42FB-AE14-64B67D1E6E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B103C-A20D-44B4-BBF5-568F7A39A9BB}" type="slidenum">
              <a:rPr lang="en-US"/>
              <a:pPr/>
              <a:t>23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90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2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6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9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6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7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762A1-A295-4C3D-AC7C-E097E9AFA2A2}" type="datetimeFigureOut">
              <a:rPr lang="en-US" smtClean="0"/>
              <a:pPr/>
              <a:t>05/12/2019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1CCC9-68E9-47D5-9873-8324842CA8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E:/TOI%20PEK%20(H)/Ngoi%20truong%20cua%20em%20-%20Xuan%20mai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53400" cy="617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dấu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chấm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hỏi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96982" y="228600"/>
            <a:ext cx="89404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</a:rPr>
              <a:t>     1.Tìm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32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Hai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bàn</a:t>
            </a:r>
            <a:r>
              <a:rPr lang="en-US" sz="32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1207E9"/>
                </a:solidFill>
                <a:latin typeface="Times New Roman" pitchFamily="18" charset="0"/>
              </a:rPr>
              <a:t>tay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graphicFrame>
        <p:nvGraphicFramePr>
          <p:cNvPr id="4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710035"/>
              </p:ext>
            </p:extLst>
          </p:nvPr>
        </p:nvGraphicFramePr>
        <p:xfrm>
          <a:off x="133456" y="1811615"/>
          <a:ext cx="8877300" cy="4663440"/>
        </p:xfrm>
        <a:graphic>
          <a:graphicData uri="http://schemas.openxmlformats.org/drawingml/2006/table">
            <a:tbl>
              <a:tblPr/>
              <a:tblGrid>
                <a:gridCol w="4133744"/>
                <a:gridCol w="1752600"/>
                <a:gridCol w="1676400"/>
                <a:gridCol w="1314556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vấn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chuyện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M: 1) Con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207E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Cương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207E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gì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Bài  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 bàn tay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…………………………....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4) …………………………….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5) …………………………….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……….....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……...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70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6"/>
          <p:cNvSpPr txBox="1">
            <a:spLocks noChangeArrowheads="1"/>
          </p:cNvSpPr>
          <p:nvPr/>
        </p:nvSpPr>
        <p:spPr bwMode="auto">
          <a:xfrm>
            <a:off x="609600" y="1066800"/>
            <a:ext cx="784167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4400" b="1" dirty="0" smtClean="0">
                <a:latin typeface="Times New Roman" pitchFamily="18" charset="0"/>
              </a:rPr>
              <a:t>    2. </a:t>
            </a:r>
            <a:r>
              <a:rPr lang="en-US" sz="4400" b="1" dirty="0" err="1" smtClean="0">
                <a:latin typeface="Times New Roman" pitchFamily="18" charset="0"/>
              </a:rPr>
              <a:t>Chọn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khoảng</a:t>
            </a:r>
            <a:r>
              <a:rPr lang="en-US" sz="4400" b="1" dirty="0">
                <a:latin typeface="Times New Roman" pitchFamily="18" charset="0"/>
              </a:rPr>
              <a:t> 3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trong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44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hay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  <a:r>
              <a:rPr lang="en-US" sz="4400" b="1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Đặt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hỏi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trao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đổi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với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bạn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về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</a:rPr>
              <a:t>liên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quan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đến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từng</a:t>
            </a:r>
            <a:r>
              <a:rPr lang="en-US" sz="4400" b="1" dirty="0">
                <a:latin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</a:rPr>
              <a:t>câu</a:t>
            </a:r>
            <a:r>
              <a:rPr lang="en-US" sz="4400" b="1" dirty="0">
                <a:latin typeface="Times New Roman" pitchFamily="18" charset="0"/>
              </a:rPr>
              <a:t>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4925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7"/>
          <p:cNvSpPr txBox="1">
            <a:spLocks noChangeArrowheads="1"/>
          </p:cNvSpPr>
          <p:nvPr/>
        </p:nvSpPr>
        <p:spPr bwMode="auto">
          <a:xfrm>
            <a:off x="301336" y="5130186"/>
            <a:ext cx="83058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của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Cao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M: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Thưở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đi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học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, Cao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viết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rất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nên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nhiều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dù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vẫn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bị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thầy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điểm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kém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1905000"/>
            <a:ext cx="16995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</a:rPr>
              <a:t>hỏi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489775"/>
            <a:ext cx="91986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Thưở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</a:rPr>
              <a:t> Cao </a:t>
            </a:r>
            <a:r>
              <a:rPr lang="en-US" sz="4000" b="1" dirty="0" err="1">
                <a:latin typeface="Times New Roman" pitchFamily="18" charset="0"/>
              </a:rPr>
              <a:t>Bá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thế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527" y="3085006"/>
            <a:ext cx="31582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xấu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3236" y="3806747"/>
            <a:ext cx="838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- </a:t>
            </a:r>
            <a:r>
              <a:rPr lang="en-US" sz="4000" b="1" dirty="0" err="1">
                <a:latin typeface="Times New Roman" pitchFamily="18" charset="0"/>
              </a:rPr>
              <a:t>Vì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sao</a:t>
            </a:r>
            <a:r>
              <a:rPr lang="en-US" sz="4000" b="1" dirty="0">
                <a:latin typeface="Times New Roman" pitchFamily="18" charset="0"/>
              </a:rPr>
              <a:t> Cao </a:t>
            </a:r>
            <a:r>
              <a:rPr lang="en-US" sz="4000" b="1" dirty="0" err="1">
                <a:latin typeface="Times New Roman" pitchFamily="18" charset="0"/>
              </a:rPr>
              <a:t>Bá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Quát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thường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bị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điểm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kém</a:t>
            </a:r>
            <a:r>
              <a:rPr lang="en-US" sz="4000" b="1" dirty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98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322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Từ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đó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ông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dốc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sức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luyện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viết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cho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Times New Roman" pitchFamily="18" charset="0"/>
              </a:rPr>
              <a:t>đẹp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  <a:buAutoNum type="arabicPeriod"/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  <a:p>
            <a:pPr marL="514350" indent="-514350">
              <a:spcBef>
                <a:spcPct val="50000"/>
              </a:spcBef>
              <a:buFontTx/>
              <a:buAutoNum type="arabicPeriod"/>
            </a:pP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khi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dốc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sức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luyện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  <a:endParaRPr lang="en-US" sz="4000" b="1" dirty="0">
              <a:solidFill>
                <a:srgbClr val="1207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2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45" y="385637"/>
            <a:ext cx="7100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khắp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hay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</a:rPr>
              <a:t>tốt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345" y="3200400"/>
            <a:ext cx="7176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2. Cao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  <a:endParaRPr lang="en-US" sz="3600" b="1" dirty="0">
              <a:solidFill>
                <a:srgbClr val="1207E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344" y="1828800"/>
            <a:ext cx="6871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1. Ai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43344" y="4539274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Vì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sao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Cao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Bá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Quát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nổi</a:t>
            </a: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danh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khắp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nước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người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văn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hay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</a:rPr>
              <a:t>chữ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1207E9"/>
                </a:solidFill>
                <a:latin typeface="Times New Roman" pitchFamily="18" charset="0"/>
              </a:rPr>
              <a:t>tốt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42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421314"/>
            <a:ext cx="72628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3.Em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đặt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205740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rồi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ấy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nhỉ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38634" y="1144589"/>
            <a:ext cx="342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1176" y="1752600"/>
            <a:ext cx="2650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3400" y="419100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giải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tập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</a:rPr>
              <a:t>nhỉ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</a:rPr>
              <a:t>?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1066800"/>
            <a:ext cx="8763000" cy="5632311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1.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2.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cũng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3.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,…).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(?).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1994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</a:rPr>
              <a:t>nhớ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55" y="30600"/>
            <a:ext cx="1528763" cy="12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421314"/>
            <a:ext cx="72628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.Em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hãy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đặt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tự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9142" y="2286000"/>
            <a:ext cx="8153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1207E9"/>
                </a:solidFill>
                <a:latin typeface="Times New Roman" pitchFamily="18" charset="0"/>
              </a:rPr>
              <a:t>M: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Mình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đã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đọc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truyện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này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đâu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rồi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ấy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itchFamily="18" charset="0"/>
              </a:rPr>
              <a:t>nhỉ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38634" y="1144589"/>
            <a:ext cx="3424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1176" y="1752600"/>
            <a:ext cx="26502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52" y="4125166"/>
            <a:ext cx="2283548" cy="1812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2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088333" y="1351226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,…).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21" name="Picture 16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16" y="825995"/>
            <a:ext cx="1951378" cy="15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1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3400" y="1295400"/>
            <a:ext cx="8458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    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S.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434695" y="1359187"/>
            <a:ext cx="50246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81000" y="2438399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latin typeface="Comic Sans MS" pitchFamily="66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1000" y="32004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381000" y="4104382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81000" y="4953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66800" y="2374611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990600" y="3124200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356511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296" y="3075296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988324" y="4028182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4009648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066800" y="4790182"/>
            <a:ext cx="7772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chứ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</a:rPr>
              <a:t>,…).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867365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6096000" cy="168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5" name="Picture 4" descr="Frames PPT 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970213" y="5923128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ahoma" pitchFamily="34" charset="0"/>
              </a:rPr>
              <a:t>Play</a:t>
            </a:r>
            <a:endParaRPr lang="vi-VN" sz="2800">
              <a:latin typeface="Tahoma" pitchFamily="34" charset="0"/>
            </a:endParaRPr>
          </a:p>
        </p:txBody>
      </p:sp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03007"/>
            <a:ext cx="3197226" cy="318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02115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446672" y="6172272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2" name="SG_submit"/>
          <p:cNvSpPr>
            <a:spLocks noChangeArrowheads="1"/>
          </p:cNvSpPr>
          <p:nvPr/>
        </p:nvSpPr>
        <p:spPr bwMode="auto">
          <a:xfrm>
            <a:off x="223028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6163" name="SG_submit"/>
          <p:cNvSpPr>
            <a:spLocks noChangeArrowheads="1"/>
          </p:cNvSpPr>
          <p:nvPr/>
        </p:nvSpPr>
        <p:spPr bwMode="auto">
          <a:xfrm>
            <a:off x="300194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79123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567456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6" name="SG_submit"/>
          <p:cNvSpPr>
            <a:spLocks noChangeArrowheads="1"/>
          </p:cNvSpPr>
          <p:nvPr/>
        </p:nvSpPr>
        <p:spPr bwMode="auto">
          <a:xfrm>
            <a:off x="534196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6117608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8" name="SG_submit"/>
          <p:cNvSpPr>
            <a:spLocks noChangeArrowheads="1"/>
          </p:cNvSpPr>
          <p:nvPr/>
        </p:nvSpPr>
        <p:spPr bwMode="auto">
          <a:xfrm>
            <a:off x="6934200" y="6248400"/>
            <a:ext cx="685800" cy="533400"/>
          </a:xfrm>
          <a:prstGeom prst="bevel">
            <a:avLst>
              <a:gd name="adj" fmla="val 9942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9" name="SG_submit"/>
          <p:cNvSpPr>
            <a:spLocks noChangeArrowheads="1"/>
          </p:cNvSpPr>
          <p:nvPr/>
        </p:nvSpPr>
        <p:spPr bwMode="auto">
          <a:xfrm>
            <a:off x="6890984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70" name="SG_submit"/>
          <p:cNvSpPr>
            <a:spLocks noChangeArrowheads="1"/>
          </p:cNvSpPr>
          <p:nvPr/>
        </p:nvSpPr>
        <p:spPr bwMode="auto">
          <a:xfrm>
            <a:off x="7674592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458200" y="6172200"/>
            <a:ext cx="745506" cy="6096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0268" name="AutoShape 28"/>
          <p:cNvSpPr>
            <a:spLocks noChangeArrowheads="1"/>
          </p:cNvSpPr>
          <p:nvPr/>
        </p:nvSpPr>
        <p:spPr bwMode="auto">
          <a:xfrm>
            <a:off x="4174506" y="152399"/>
            <a:ext cx="4516747" cy="238011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4: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Câu hỏi dùng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để làm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  <a:p>
            <a:endParaRPr lang="en-US" sz="3200" b="1">
              <a:solidFill>
                <a:srgbClr val="008000"/>
              </a:solidFill>
            </a:endParaRP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4114800" y="2521631"/>
            <a:ext cx="4944918" cy="23622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A. Để hỏi những điều đã biết.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B. Để hỏi những điều chưa biết.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rgbClr val="000099"/>
                </a:solidFill>
                <a:latin typeface="Times New Roman" pitchFamily="18" charset="0"/>
              </a:rPr>
              <a:t>C. </a:t>
            </a:r>
            <a:r>
              <a:rPr lang="en-US" sz="2800" b="1" smtClean="0">
                <a:solidFill>
                  <a:srgbClr val="000099"/>
                </a:solidFill>
                <a:latin typeface="Times New Roman" pitchFamily="18" charset="0"/>
              </a:rPr>
              <a:t>Để kể về sự việc. </a:t>
            </a:r>
            <a:endParaRPr lang="en-US" sz="2800" b="1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0270" name="Picture 30" descr="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1" descr="b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6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0275" name="AutoShape 35"/>
          <p:cNvSpPr>
            <a:spLocks noChangeArrowheads="1"/>
          </p:cNvSpPr>
          <p:nvPr/>
        </p:nvSpPr>
        <p:spPr bwMode="auto">
          <a:xfrm>
            <a:off x="4174506" y="152398"/>
            <a:ext cx="4800600" cy="236220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7: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Cuối câu hỏi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thường có dấu gì?</a:t>
            </a:r>
            <a:r>
              <a:rPr lang="en-US" sz="3600" b="1" smtClean="0">
                <a:solidFill>
                  <a:srgbClr val="FF3300"/>
                </a:solidFill>
              </a:rPr>
              <a:t> </a:t>
            </a:r>
            <a:endParaRPr lang="en-US" sz="3600" b="1">
              <a:solidFill>
                <a:srgbClr val="008000"/>
              </a:solidFill>
            </a:endParaRPr>
          </a:p>
        </p:txBody>
      </p:sp>
      <p:sp>
        <p:nvSpPr>
          <p:cNvPr id="10276" name="Rectangle 36"/>
          <p:cNvSpPr>
            <a:spLocks noChangeArrowheads="1"/>
          </p:cNvSpPr>
          <p:nvPr/>
        </p:nvSpPr>
        <p:spPr bwMode="auto">
          <a:xfrm>
            <a:off x="4298289" y="2552700"/>
            <a:ext cx="48006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 b="1" smtClean="0">
                <a:solidFill>
                  <a:srgbClr val="FF0000"/>
                </a:solidFill>
              </a:rPr>
              <a:t> Dấu chấm 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phẩy</a:t>
            </a:r>
            <a:endParaRPr lang="en-US" sz="36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r>
              <a:rPr lang="en-US" sz="3600" b="1" smtClean="0">
                <a:solidFill>
                  <a:srgbClr val="FF0000"/>
                </a:solidFill>
              </a:rPr>
              <a:t>Dấu chấm hỏi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4085771" y="152399"/>
            <a:ext cx="4639129" cy="234405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Câu 1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: Câu hỏi dùng 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</a:rPr>
              <a:t>           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78" name="Rectangle 38"/>
          <p:cNvSpPr>
            <a:spLocks noChangeArrowheads="1"/>
          </p:cNvSpPr>
          <p:nvPr/>
        </p:nvSpPr>
        <p:spPr bwMode="auto">
          <a:xfrm>
            <a:off x="4288971" y="2312988"/>
            <a:ext cx="4686135" cy="2438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 b="1" smtClean="0">
                <a:solidFill>
                  <a:srgbClr val="FF0000"/>
                </a:solidFill>
              </a:rPr>
              <a:t>Hỏi người khác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B. </a:t>
            </a:r>
            <a:r>
              <a:rPr lang="en-US" sz="3200" b="1" smtClean="0">
                <a:solidFill>
                  <a:srgbClr val="FF0000"/>
                </a:solidFill>
              </a:rPr>
              <a:t>Tự hỏi mình</a:t>
            </a:r>
            <a:endParaRPr lang="en-US" sz="3200" b="1">
              <a:solidFill>
                <a:srgbClr val="FF0000"/>
              </a:solidFill>
            </a:endParaRPr>
          </a:p>
          <a:p>
            <a:pPr marL="342900" indent="-342900"/>
            <a:r>
              <a:rPr lang="en-US" sz="3200" b="1">
                <a:solidFill>
                  <a:srgbClr val="FF0000"/>
                </a:solidFill>
              </a:rPr>
              <a:t>C. </a:t>
            </a:r>
            <a:r>
              <a:rPr lang="en-US" sz="3200" b="1" smtClean="0">
                <a:solidFill>
                  <a:srgbClr val="FF0000"/>
                </a:solidFill>
              </a:rPr>
              <a:t>Cả A và B đều đúng</a:t>
            </a:r>
            <a:endParaRPr lang="en-US" sz="3200" b="1">
              <a:solidFill>
                <a:srgbClr val="FF0000"/>
              </a:solidFill>
            </a:endParaRPr>
          </a:p>
        </p:txBody>
      </p:sp>
      <p:pic>
        <p:nvPicPr>
          <p:cNvPr id="10279" name="Picture 39" descr="c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53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3733800" y="152399"/>
            <a:ext cx="5241306" cy="2369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5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nào sau đây</a:t>
            </a:r>
          </a:p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      là câu hỏi?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1" name="Rectangle 41"/>
          <p:cNvSpPr>
            <a:spLocks noChangeArrowheads="1"/>
          </p:cNvSpPr>
          <p:nvPr/>
        </p:nvSpPr>
        <p:spPr bwMode="auto">
          <a:xfrm>
            <a:off x="3733800" y="2770414"/>
            <a:ext cx="5292271" cy="190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làm bài xong chưa?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</a:rPr>
              <a:t> </a:t>
            </a:r>
            <a:r>
              <a:rPr lang="en-US" sz="2800" b="1" smtClean="0">
                <a:solidFill>
                  <a:srgbClr val="FF0000"/>
                </a:solidFill>
              </a:rPr>
              <a:t>Các em chăm học quá!</a:t>
            </a:r>
            <a:endParaRPr lang="en-US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>
                <a:solidFill>
                  <a:srgbClr val="FF0000"/>
                </a:solidFill>
              </a:rPr>
              <a:t>C. </a:t>
            </a:r>
            <a:r>
              <a:rPr lang="en-US" sz="2800" b="1" smtClean="0">
                <a:solidFill>
                  <a:srgbClr val="FF0000"/>
                </a:solidFill>
              </a:rPr>
              <a:t>Các em làm bài tập.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3651579" y="304800"/>
            <a:ext cx="5374492" cy="2213098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 dirty="0" err="1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10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còn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gọi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</a:p>
          <a:p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10283" name="Rectangle 43"/>
          <p:cNvSpPr>
            <a:spLocks noChangeArrowheads="1"/>
          </p:cNvSpPr>
          <p:nvPr/>
        </p:nvSpPr>
        <p:spPr bwMode="auto">
          <a:xfrm>
            <a:off x="4174506" y="2726419"/>
            <a:ext cx="3962400" cy="19050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Câu kể.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Câu nghi vấn.</a:t>
            </a: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 marL="342900" indent="-34290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C.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Câu cảm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88" name="AutoShape 4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6738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 nodeType="clickPar">
                      <p:stCondLst>
                        <p:cond delay="0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3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 nodeType="clickPar">
                      <p:stCondLst>
                        <p:cond delay="0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2000" fill="hold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 nodeType="clickPar">
                      <p:stCondLst>
                        <p:cond delay="indefinite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 animBg="1"/>
      <p:bldP spid="10269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SOA SOA SOA\Khung nen bieu tuong\Khung nen bieu tuong\[Muare.asia]-FramesChildrenVol30\muare.asia - babyvol30 -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4488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WordArt 6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Dặn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dò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7928177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2" name="Picture 1" descr="Picture9.png"/>
          <p:cNvPicPr>
            <a:picLocks noGrp="1" noChangeAspect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1828800" y="838200"/>
            <a:ext cx="6781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CÁC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NGOAN, 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Ngoi truong cua em - Xuan mai.mp3" descr="Ngoi truong cua em - Xuan mai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8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80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4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49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MG_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70" y="1907920"/>
            <a:ext cx="4058391" cy="291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2"/>
          <p:cNvSpPr>
            <a:spLocks noChangeArrowheads="1"/>
          </p:cNvSpPr>
          <p:nvPr/>
        </p:nvSpPr>
        <p:spPr bwMode="auto">
          <a:xfrm>
            <a:off x="971680" y="1073638"/>
            <a:ext cx="3743260" cy="22322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1: Câu hỏi còn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 gọi là câu 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4" name="AutoShape 42"/>
          <p:cNvSpPr>
            <a:spLocks noChangeArrowheads="1"/>
          </p:cNvSpPr>
          <p:nvPr/>
        </p:nvSpPr>
        <p:spPr bwMode="auto">
          <a:xfrm>
            <a:off x="4657660" y="3161140"/>
            <a:ext cx="3800540" cy="2197266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>
                <a:solidFill>
                  <a:srgbClr val="008000"/>
                </a:solidFill>
              </a:rPr>
              <a:t>4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để hỏi ai?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7" name="AutoShape 42"/>
          <p:cNvSpPr>
            <a:spLocks noChangeArrowheads="1"/>
          </p:cNvSpPr>
          <p:nvPr/>
        </p:nvSpPr>
        <p:spPr bwMode="auto">
          <a:xfrm>
            <a:off x="4714940" y="1081309"/>
            <a:ext cx="3743260" cy="2079831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</a:rPr>
              <a:t>2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: Câu hỏi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    dùng </a:t>
            </a:r>
            <a:r>
              <a:rPr lang="vi-VN" sz="3200" b="1" smtClean="0">
                <a:solidFill>
                  <a:srgbClr val="008000"/>
                </a:solidFill>
              </a:rPr>
              <a:t>để</a:t>
            </a:r>
            <a:r>
              <a:rPr lang="en-US" sz="3200" b="1" smtClean="0">
                <a:solidFill>
                  <a:srgbClr val="008000"/>
                </a:solidFill>
              </a:rPr>
              <a:t> làm gì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8" name="AutoShape 42"/>
          <p:cNvSpPr>
            <a:spLocks noChangeArrowheads="1"/>
          </p:cNvSpPr>
          <p:nvPr/>
        </p:nvSpPr>
        <p:spPr bwMode="auto">
          <a:xfrm>
            <a:off x="999389" y="3305869"/>
            <a:ext cx="3800540" cy="2047253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8000"/>
                </a:solidFill>
                <a:latin typeface="Times New Roman" pitchFamily="18" charset="0"/>
              </a:rPr>
              <a:t>Câu </a:t>
            </a:r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3: Cuối câu </a:t>
            </a:r>
          </a:p>
          <a:p>
            <a:r>
              <a:rPr lang="en-US" sz="3200" b="1" smtClean="0">
                <a:solidFill>
                  <a:srgbClr val="008000"/>
                </a:solidFill>
                <a:latin typeface="Times New Roman" pitchFamily="18" charset="0"/>
              </a:rPr>
              <a:t>hỏi thường có dấu</a:t>
            </a:r>
          </a:p>
          <a:p>
            <a:r>
              <a:rPr lang="en-US" sz="3200" b="1" smtClean="0">
                <a:solidFill>
                  <a:srgbClr val="008000"/>
                </a:solidFill>
              </a:rPr>
              <a:t>gì?</a:t>
            </a:r>
            <a:endParaRPr lang="en-US" sz="3200" b="1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5410200"/>
            <a:ext cx="3710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Lăng Bác Hồ</a:t>
            </a:r>
            <a:endParaRPr lang="en-US" sz="4000" b="1"/>
          </a:p>
        </p:txBody>
      </p:sp>
      <p:sp>
        <p:nvSpPr>
          <p:cNvPr id="11" name="Rectangle 10"/>
          <p:cNvSpPr/>
          <p:nvPr/>
        </p:nvSpPr>
        <p:spPr>
          <a:xfrm>
            <a:off x="1143000" y="15240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1447800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54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29240" y="3510925"/>
            <a:ext cx="3514660" cy="16371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686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33400" y="457200"/>
            <a:ext cx="82296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Những từ nào sau đây</a:t>
            </a:r>
            <a:r>
              <a:rPr lang="en-US" sz="3200" b="1" smtClean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smtClean="0">
                <a:solidFill>
                  <a:srgbClr val="1207E9"/>
                </a:solidFill>
                <a:latin typeface="Times New Roman" pitchFamily="18" charset="0"/>
              </a:rPr>
              <a:t>nêu những thử thách đối với </a:t>
            </a:r>
            <a:r>
              <a:rPr lang="en-US" sz="3200" b="1">
                <a:solidFill>
                  <a:srgbClr val="1207E9"/>
                </a:solidFill>
                <a:latin typeface="Times New Roman" pitchFamily="18" charset="0"/>
              </a:rPr>
              <a:t>ý chí, nghị lực của con người.</a:t>
            </a:r>
            <a:r>
              <a:rPr lang="en-US" sz="3200" b="1">
                <a:solidFill>
                  <a:srgbClr val="00B0F0"/>
                </a:solidFill>
                <a:latin typeface="Times New Roman" pitchFamily="18" charset="0"/>
              </a:rPr>
              <a:t> </a:t>
            </a:r>
            <a:endParaRPr lang="en-US" sz="3200" b="1" smtClean="0">
              <a:solidFill>
                <a:srgbClr val="00B0F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A.    gian nan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B.    </a:t>
            </a:r>
            <a:r>
              <a:rPr lang="en-US" sz="3200" b="1">
                <a:solidFill>
                  <a:srgbClr val="003300"/>
                </a:solidFill>
                <a:latin typeface="Times New Roman" pitchFamily="18" charset="0"/>
              </a:rPr>
              <a:t>q</a:t>
            </a: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uyết chí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C.    kiên trì</a:t>
            </a:r>
          </a:p>
          <a:p>
            <a:pPr>
              <a:spcBef>
                <a:spcPct val="50000"/>
              </a:spcBef>
            </a:pPr>
            <a:r>
              <a:rPr lang="en-US" sz="3200" b="1" smtClean="0">
                <a:solidFill>
                  <a:srgbClr val="003300"/>
                </a:solidFill>
                <a:latin typeface="Times New Roman" pitchFamily="18" charset="0"/>
              </a:rPr>
              <a:t>        D.    chông gai</a:t>
            </a:r>
          </a:p>
          <a:p>
            <a:pPr>
              <a:spcBef>
                <a:spcPct val="50000"/>
              </a:spcBef>
            </a:pPr>
            <a:endParaRPr lang="en-US" sz="3200" b="1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01437" y="1648690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15291" y="3827314"/>
            <a:ext cx="942109" cy="696190"/>
          </a:xfrm>
          <a:prstGeom prst="ellipse">
            <a:avLst/>
          </a:prstGeom>
          <a:noFill/>
          <a:ln w="38100">
            <a:solidFill>
              <a:srgbClr val="120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848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Câu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hỏi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và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dấu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chấm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US" sz="7200" b="1" i="1" dirty="0" err="1" smtClean="0">
                <a:solidFill>
                  <a:schemeClr val="hlink"/>
                </a:solidFill>
                <a:latin typeface="Arial" charset="0"/>
              </a:rPr>
              <a:t>hỏi</a:t>
            </a:r>
            <a:r>
              <a:rPr lang="en-US" sz="7200" b="1" i="1" dirty="0" smtClean="0">
                <a:solidFill>
                  <a:schemeClr val="hlink"/>
                </a:solidFill>
                <a:latin typeface="Arial" charset="0"/>
              </a:rPr>
              <a:t>.</a:t>
            </a:r>
            <a:endParaRPr lang="en-US" sz="7200" b="1" i="1" dirty="0">
              <a:solidFill>
                <a:schemeClr val="hlink"/>
              </a:solidFill>
              <a:latin typeface="Arial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4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7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392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3964" y="1842655"/>
            <a:ext cx="877685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36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42888" y="914402"/>
            <a:ext cx="3490912" cy="44334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I. NHẬN XÉT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5" name="Picture 6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7" descr="GRANS02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" name="Picture 9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0" descr="BD21325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1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2" descr="BD21325_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7966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" y="2325231"/>
            <a:ext cx="302866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Cậu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 thế nào mà mua được nhiều sách và dụng cụ thí nghiệm như thế?</a:t>
            </a:r>
          </a:p>
        </p:txBody>
      </p:sp>
      <p:graphicFrame>
        <p:nvGraphicFramePr>
          <p:cNvPr id="3" name="Group 10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250470"/>
              </p:ext>
            </p:extLst>
          </p:nvPr>
        </p:nvGraphicFramePr>
        <p:xfrm>
          <a:off x="50326" y="295362"/>
          <a:ext cx="8877300" cy="4206240"/>
        </p:xfrm>
        <a:graphic>
          <a:graphicData uri="http://schemas.openxmlformats.org/drawingml/2006/table">
            <a:tbl>
              <a:tblPr/>
              <a:tblGrid>
                <a:gridCol w="2857500"/>
                <a:gridCol w="2057400"/>
                <a:gridCol w="1828800"/>
                <a:gridCol w="2133600"/>
              </a:tblGrid>
              <a:tr h="533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Hỏi ai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Dấu hiệu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801231"/>
            <a:ext cx="3200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1. Vì sao quả bóng không có cánh mà vẫn bay được?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744" y="137160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8022" y="1371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Tự hỏi mình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9144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sao</a:t>
            </a:r>
          </a:p>
          <a:p>
            <a:endParaRPr lang="en-US" sz="2400" b="1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0192" y="2762071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Từ </a:t>
            </a:r>
            <a:r>
              <a:rPr lang="en-US" sz="2400" b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thế nào</a:t>
            </a:r>
          </a:p>
          <a:p>
            <a:endParaRPr lang="en-US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Dấu chấm hỏi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30435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người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096" y="302525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Xi-ôn-cốp-xki</a:t>
            </a:r>
          </a:p>
        </p:txBody>
      </p:sp>
      <p:sp>
        <p:nvSpPr>
          <p:cNvPr id="14" name="Text Box 126"/>
          <p:cNvSpPr txBox="1">
            <a:spLocks noChangeArrowheads="1"/>
          </p:cNvSpPr>
          <p:nvPr/>
        </p:nvSpPr>
        <p:spPr bwMode="auto">
          <a:xfrm>
            <a:off x="152400" y="4665161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  -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5" name="Text Box 126"/>
          <p:cNvSpPr txBox="1">
            <a:spLocks noChangeArrowheads="1"/>
          </p:cNvSpPr>
          <p:nvPr/>
        </p:nvSpPr>
        <p:spPr bwMode="auto">
          <a:xfrm>
            <a:off x="152400" y="520642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  -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ai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16" name="Text Box 126"/>
          <p:cNvSpPr txBox="1">
            <a:spLocks noChangeArrowheads="1"/>
          </p:cNvSpPr>
          <p:nvPr/>
        </p:nvSpPr>
        <p:spPr bwMode="auto">
          <a:xfrm>
            <a:off x="381000" y="5715000"/>
            <a:ext cx="8215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  - </a:t>
            </a:r>
            <a:r>
              <a:rPr lang="en-US" sz="3200" b="1" dirty="0" err="1" smtClean="0">
                <a:latin typeface="Times New Roman" pitchFamily="18" charset="0"/>
              </a:rPr>
              <a:t>Dấu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hiệu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giúp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nhận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98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6"/>
          <p:cNvSpPr txBox="1">
            <a:spLocks noChangeArrowheads="1"/>
          </p:cNvSpPr>
          <p:nvPr/>
        </p:nvSpPr>
        <p:spPr bwMode="auto">
          <a:xfrm>
            <a:off x="457200" y="114300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</a:rPr>
              <a:t>    - </a:t>
            </a:r>
            <a:r>
              <a:rPr lang="en-US" sz="4000" b="1" dirty="0" err="1" smtClean="0">
                <a:latin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hỏi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dùng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để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làm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</a:rPr>
              <a:t>gì</a:t>
            </a:r>
            <a:r>
              <a:rPr lang="en-US" sz="40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273" y="527777"/>
            <a:ext cx="83058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1207E9"/>
                </a:solidFill>
                <a:latin typeface="Times New Roman" pitchFamily="18" charset="0"/>
              </a:rPr>
              <a:t>1.Câu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207E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1207E9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" name="Text Box 126"/>
          <p:cNvSpPr txBox="1">
            <a:spLocks noChangeArrowheads="1"/>
          </p:cNvSpPr>
          <p:nvPr/>
        </p:nvSpPr>
        <p:spPr bwMode="auto">
          <a:xfrm>
            <a:off x="450273" y="3048000"/>
            <a:ext cx="7391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latin typeface="Times New Roman" pitchFamily="18" charset="0"/>
              </a:rPr>
              <a:t>    - </a:t>
            </a:r>
            <a:r>
              <a:rPr lang="en-US" sz="4400" b="1" dirty="0" err="1" smtClean="0">
                <a:latin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hỏi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dùng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để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hỏi</a:t>
            </a:r>
            <a:r>
              <a:rPr lang="en-US" sz="4400" b="1" dirty="0" smtClean="0">
                <a:latin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</a:rPr>
              <a:t>ai</a:t>
            </a:r>
            <a:r>
              <a:rPr lang="en-US" sz="4400" b="1" dirty="0" smtClean="0">
                <a:latin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127" y="2078504"/>
            <a:ext cx="82296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</a:rPr>
              <a:t>Phần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nhưng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cũng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</p:txBody>
      </p:sp>
      <p:sp>
        <p:nvSpPr>
          <p:cNvPr id="6" name="Text Box 126"/>
          <p:cNvSpPr txBox="1">
            <a:spLocks noChangeArrowheads="1"/>
          </p:cNvSpPr>
          <p:nvPr/>
        </p:nvSpPr>
        <p:spPr bwMode="auto">
          <a:xfrm>
            <a:off x="346364" y="4724400"/>
            <a:ext cx="82159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 -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Dấu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hiệu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giúp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em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nhận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ra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câu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1207E9"/>
                </a:solidFill>
                <a:latin typeface="Times New Roman" pitchFamily="18" charset="0"/>
              </a:rPr>
              <a:t>hỏi</a:t>
            </a:r>
            <a:r>
              <a:rPr lang="en-US" sz="4800" b="1" dirty="0" smtClean="0">
                <a:solidFill>
                  <a:srgbClr val="1207E9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4065551"/>
            <a:ext cx="8915400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</a:rPr>
              <a:t>3.Câu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,..).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0099"/>
                </a:solidFill>
                <a:latin typeface="Times New Roman" pitchFamily="18" charset="0"/>
              </a:rPr>
              <a:t> (?).</a:t>
            </a:r>
          </a:p>
        </p:txBody>
      </p:sp>
    </p:spTree>
    <p:extLst>
      <p:ext uri="{BB962C8B-B14F-4D97-AF65-F5344CB8AC3E}">
        <p14:creationId xmlns:p14="http://schemas.microsoft.com/office/powerpoint/2010/main" val="256207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286000" y="41564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II. GHI </a:t>
            </a:r>
            <a:r>
              <a:rPr lang="en-US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NHỚ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8763000" cy="5632311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1.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còn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gọi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dùng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điều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chưa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latin typeface="Times New Roman" pitchFamily="18" charset="0"/>
              </a:rPr>
              <a:t>      2. </a:t>
            </a:r>
            <a:r>
              <a:rPr lang="en-US" sz="4000" b="1" dirty="0" err="1" smtClean="0">
                <a:latin typeface="Times New Roman" pitchFamily="18" charset="0"/>
              </a:rPr>
              <a:t>Phần</a:t>
            </a:r>
            <a:r>
              <a:rPr lang="en-US" sz="4000" b="1" dirty="0" smtClean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lớn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dùng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người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khác</a:t>
            </a:r>
            <a:r>
              <a:rPr lang="en-US" sz="4000" b="1" dirty="0">
                <a:latin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</a:rPr>
              <a:t>nhưng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cũng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tự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hỏi</a:t>
            </a:r>
            <a:r>
              <a:rPr lang="en-US" sz="4000" b="1" dirty="0">
                <a:latin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     3.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từ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nghi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vấn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ai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,…).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cuối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câu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dấu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chấm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</a:rPr>
              <a:t> (?).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80998" y="780614"/>
            <a:ext cx="8407023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</a:rPr>
              <a:t>     1.Tìm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câu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hỏi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trong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Thưa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1207E9"/>
                </a:solidFill>
                <a:latin typeface="Times New Roman" pitchFamily="18" charset="0"/>
              </a:rPr>
              <a:t>chuyện</a:t>
            </a:r>
            <a:r>
              <a:rPr lang="en-US" sz="4400" b="1" i="1" dirty="0" smtClean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với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mẹ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Hai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bàn</a:t>
            </a:r>
            <a:r>
              <a:rPr lang="en-US" sz="4400" b="1" i="1" dirty="0">
                <a:solidFill>
                  <a:srgbClr val="1207E9"/>
                </a:solidFill>
                <a:latin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1207E9"/>
                </a:solidFill>
                <a:latin typeface="Times New Roman" pitchFamily="18" charset="0"/>
              </a:rPr>
              <a:t>tay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và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ghi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vào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bảng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mẫu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như</a:t>
            </a:r>
            <a:r>
              <a:rPr lang="en-US" sz="44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Times New Roman" pitchFamily="18" charset="0"/>
              </a:rPr>
              <a:t>sau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</a:rPr>
              <a:t>:</a:t>
            </a:r>
            <a:endParaRPr lang="en-US" sz="4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5" name="WordArt 5" descr="White marble"/>
          <p:cNvSpPr>
            <a:spLocks noChangeArrowheads="1" noChangeShapeType="1" noTextEdit="1"/>
          </p:cNvSpPr>
          <p:nvPr/>
        </p:nvSpPr>
        <p:spPr bwMode="auto">
          <a:xfrm>
            <a:off x="2195945" y="256739"/>
            <a:ext cx="3733800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III. LUYỆN TẬP</a:t>
            </a:r>
            <a:endParaRPr lang="en-US" sz="3600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54275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?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nghi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vấn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709" y="4841435"/>
            <a:ext cx="30354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2904272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3788776"/>
            <a:ext cx="9220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2901075"/>
            <a:ext cx="0" cy="388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708567" y="2936239"/>
            <a:ext cx="0" cy="388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511636" y="2904272"/>
            <a:ext cx="0" cy="3880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927" y="3962400"/>
            <a:ext cx="42672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77858" y="4841435"/>
            <a:ext cx="12362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08567" y="4876602"/>
            <a:ext cx="17684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Cương</a:t>
            </a:r>
            <a:r>
              <a:rPr lang="en-US" sz="3600" b="1" dirty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91400" y="4876602"/>
            <a:ext cx="659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">
              <a:spcBef>
                <a:spcPct val="0"/>
              </a:spcBef>
              <a:spcAft>
                <a:spcPct val="0"/>
              </a:spcAft>
              <a:buSzPct val="65000"/>
            </a:pPr>
            <a:r>
              <a:rPr lang="en-US" sz="3600" b="1" dirty="0" smtClean="0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1207E9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endParaRPr lang="en-US" sz="3600" b="1" dirty="0">
              <a:solidFill>
                <a:srgbClr val="1207E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8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1243</Words>
  <Application>Microsoft Office PowerPoint</Application>
  <PresentationFormat>On-screen Show (4:3)</PresentationFormat>
  <Paragraphs>195</Paragraphs>
  <Slides>24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Windows User</cp:lastModifiedBy>
  <cp:revision>68</cp:revision>
  <dcterms:created xsi:type="dcterms:W3CDTF">2015-11-24T00:55:40Z</dcterms:created>
  <dcterms:modified xsi:type="dcterms:W3CDTF">2019-12-05T03:59:09Z</dcterms:modified>
</cp:coreProperties>
</file>